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DM Sans" pitchFamily="2" charset="0"/>
      <p:regular r:id="rId33"/>
      <p:bold r:id="rId34"/>
      <p:italic r:id="rId35"/>
      <p:boldItalic r:id="rId36"/>
    </p:embeddedFont>
    <p:embeddedFont>
      <p:font typeface="Merriweather" panose="00000500000000000000" pitchFamily="2" charset="0"/>
      <p:regular r:id="rId37"/>
      <p:bold r:id="rId38"/>
      <p:italic r:id="rId39"/>
      <p:boldItalic r:id="rId40"/>
    </p:embeddedFont>
    <p:embeddedFont>
      <p:font typeface="Oswald" panose="00000500000000000000" pitchFamily="2" charset="0"/>
      <p:regular r:id="rId41"/>
      <p:bold r:id="rId42"/>
    </p:embeddedFont>
    <p:embeddedFont>
      <p:font typeface="Play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mUFVQ95JzC+hDs+vSpOunuLsp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3242C-06ED-4267-A44B-88FE3A6C7CAB}">
  <a:tblStyle styleId="{0C03242C-06ED-4267-A44B-88FE3A6C7CA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08FCEE-A3D5-4AA2-8079-A3B16FAE8E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54c9c0c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e54c9c0c0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3e54c9c0c0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ae40eebc2_6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Selected Bridges: </a:t>
            </a:r>
            <a:r>
              <a:rPr lang="en-US" sz="1700">
                <a:solidFill>
                  <a:schemeClr val="dk2"/>
                </a:solidFill>
              </a:rPr>
              <a:t>County must submit the following three items for the construction of the new or repaired bridges: material invoices, equipment costs, and labor costs.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Funding: </a:t>
            </a:r>
            <a:r>
              <a:rPr lang="en-US" sz="1700">
                <a:solidFill>
                  <a:schemeClr val="dk2"/>
                </a:solidFill>
              </a:rPr>
              <a:t>The program funds 55% of eligible bridge construction costs (up to $500,000), with counties providing a 45% match.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County Help: </a:t>
            </a:r>
            <a:r>
              <a:rPr lang="en-US" sz="1700">
                <a:solidFill>
                  <a:schemeClr val="dk2"/>
                </a:solidFill>
              </a:rPr>
              <a:t>Participation is voluntary, and counties retain local control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The Work: </a:t>
            </a:r>
            <a:r>
              <a:rPr lang="en-US" sz="1700">
                <a:solidFill>
                  <a:schemeClr val="dk2"/>
                </a:solidFill>
              </a:rPr>
              <a:t>using their own consultants and contractors for the work.</a:t>
            </a:r>
            <a:endParaRPr/>
          </a:p>
        </p:txBody>
      </p:sp>
      <p:sp>
        <p:nvSpPr>
          <p:cNvPr id="191" name="Google Shape;191;g3dae40eebc2_6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ae40eebc2_6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Accelerates Bridge improvements statewide, reduces backlog of deficient bridges, supports local economies and rural communiti, enhances public safety and transportation reliability</a:t>
            </a:r>
            <a:endParaRPr/>
          </a:p>
        </p:txBody>
      </p:sp>
      <p:sp>
        <p:nvSpPr>
          <p:cNvPr id="202" name="Google Shape;202;g3dae40eebc2_6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dae40eebc2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dae40eebc2_1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dae40eebc2_13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ae40eebc2_1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3dae40eebc2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A189215B-6179-5217-6984-FBA7B1BAB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ae40eebc2_13_0:notes">
            <a:extLst>
              <a:ext uri="{FF2B5EF4-FFF2-40B4-BE49-F238E27FC236}">
                <a16:creationId xmlns:a16="http://schemas.microsoft.com/office/drawing/2014/main" id="{6869A4DE-6CAD-3A62-BC06-45F7F8C97F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3dae40eebc2_13_0:notes">
            <a:extLst>
              <a:ext uri="{FF2B5EF4-FFF2-40B4-BE49-F238E27FC236}">
                <a16:creationId xmlns:a16="http://schemas.microsoft.com/office/drawing/2014/main" id="{66346D21-1012-112E-029E-FC6D4DC6E1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009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ae40eebc2_13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3dae40eebc2_1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ae40eebc2_6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3dae40eebc2_6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3dae40eebc2_6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ae40eebc2_6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3dae40eebc2_6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ae40eebc2_6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 b="1">
                <a:solidFill>
                  <a:schemeClr val="dk2"/>
                </a:solidFill>
              </a:rPr>
              <a:t>Fair Funding</a:t>
            </a:r>
            <a:endParaRPr sz="2000" b="1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 b="1">
                <a:solidFill>
                  <a:schemeClr val="dk2"/>
                </a:solidFill>
              </a:rPr>
              <a:t>Helping Rural Counties</a:t>
            </a:r>
            <a:endParaRPr sz="2000" b="1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 b="1">
                <a:solidFill>
                  <a:schemeClr val="dk2"/>
                </a:solidFill>
              </a:rPr>
              <a:t>The Removal Incentive</a:t>
            </a:r>
            <a:endParaRPr sz="2000" b="1">
              <a:solidFill>
                <a:schemeClr val="dk2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 b="1">
              <a:solidFill>
                <a:schemeClr val="dk2"/>
              </a:solidFill>
            </a:endParaRPr>
          </a:p>
        </p:txBody>
      </p:sp>
      <p:sp>
        <p:nvSpPr>
          <p:cNvPr id="307" name="Google Shape;307;g3dae40eebc2_6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ae40eebc2_6_3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3dae40eebc2_6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e9b3f54e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3e9b3f54e3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3e9b3f54e3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eb4971319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3eb49713192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Funding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-cost in time, gas, manpower vs funding bridge repair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g3eb49713192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e74d2661e6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e74d2661e6_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3e74d2661e6_3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Funding: </a:t>
            </a:r>
            <a:r>
              <a:rPr lang="en-US" sz="1700">
                <a:solidFill>
                  <a:schemeClr val="dk2"/>
                </a:solidFill>
              </a:rPr>
              <a:t>The program funds 55% of eligible bridge construction costs (up to $500,000), with counties providing a 45% match. 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County Help: </a:t>
            </a:r>
            <a:r>
              <a:rPr lang="en-US" sz="1700">
                <a:solidFill>
                  <a:schemeClr val="dk2"/>
                </a:solidFill>
              </a:rPr>
              <a:t>Participation is voluntary, and counties retain local control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dk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•"/>
            </a:pPr>
            <a:r>
              <a:rPr lang="en-US" sz="1700" b="1">
                <a:solidFill>
                  <a:schemeClr val="dk2"/>
                </a:solidFill>
              </a:rPr>
              <a:t>The Work: </a:t>
            </a:r>
            <a:r>
              <a:rPr lang="en-US" sz="1700">
                <a:solidFill>
                  <a:schemeClr val="dk2"/>
                </a:solidFill>
              </a:rPr>
              <a:t>using their own consultants and contractors for the work.</a:t>
            </a:r>
            <a:endParaRPr/>
          </a:p>
        </p:txBody>
      </p:sp>
      <p:sp>
        <p:nvSpPr>
          <p:cNvPr id="421" name="Google Shape;4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e74d2661e6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e74d2661e6_3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3e74d2661e6_3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e74d2661e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e74d2661e6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3e74d2661e6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ae40eebc2_6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3dae40eebc2_6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3dae40eebc2_6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dae40eebc2_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3dae40eebc2_2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3dae40eebc2_2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ae40eebc2_6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dae40eebc2_6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Good: </a:t>
            </a:r>
            <a:r>
              <a:rPr lang="en-US"/>
              <a:t>No repairs needed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Fair: </a:t>
            </a:r>
            <a:r>
              <a:rPr lang="en-US"/>
              <a:t>Some repairs needed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1"/>
              <a:t>Poor: </a:t>
            </a:r>
            <a:r>
              <a:rPr lang="en-US"/>
              <a:t>Extensive repairs needed</a:t>
            </a:r>
            <a:endParaRPr/>
          </a:p>
        </p:txBody>
      </p:sp>
      <p:sp>
        <p:nvSpPr>
          <p:cNvPr id="127" name="Google Shape;127;g3dae40eebc2_6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ae40eebc2_6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272320"/>
                </a:solidFill>
                <a:highlight>
                  <a:srgbClr val="F8F4F1"/>
                </a:highlight>
              </a:rPr>
              <a:t>March 2024: Francis Scott Key Bridge in Baltimore, MD collapsed after the cargo ship “Dali” lost power and struck a bridge pier- only the pier should had fallen;  Skunk River Bridge in Story County, IA just about 4 miles southeast of Ames</a:t>
            </a:r>
            <a:endParaRPr sz="1100"/>
          </a:p>
        </p:txBody>
      </p:sp>
      <p:sp>
        <p:nvSpPr>
          <p:cNvPr id="141" name="Google Shape;141;g3dae40eebc2_6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54c9c0c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e54c9c0c0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3e54c9c0c0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ae40eebc2_6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dae40eebc2_6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Local infrastructure, Improving rural connectivity</a:t>
            </a:r>
            <a:endParaRPr/>
          </a:p>
        </p:txBody>
      </p:sp>
      <p:sp>
        <p:nvSpPr>
          <p:cNvPr id="163" name="Google Shape;163;g3dae40eebc2_6_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ae40eebc2_4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3dae40eebc2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e74d2661e6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e74d2661e6_3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e74d2661e6_3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dae40eebc2_6_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3dae40eebc2_6_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dae40eebc2_6_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dae40eebc2_6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3dae40eebc2_6_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3dae40eebc2_6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dae40eebc2_6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3dae40eebc2_6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ae40eebc2_6_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3dae40eebc2_6_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3dae40eebc2_6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3dae40eebc2_6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3dae40eebc2_6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dae40eebc2_6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3dae40eebc2_6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3dae40eebc2_6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3dae40eebc2_6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3dae40eebc2_6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dae40eebc2_6_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dae40eebc2_6_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g3dae40eebc2_6_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" name="Google Shape;29;g3dae40eebc2_6_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3dae40eebc2_6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dae40eebc2_6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dae40eebc2_6_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3dae40eebc2_6_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g3dae40eebc2_6_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dae40eebc2_6_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3dae40eebc2_6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dae40eebc2_6_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3dae40eebc2_6_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3dae40eebc2_6_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dae40eebc2_6_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3dae40eebc2_6_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dae40eebc2_6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3dae40eebc2_6_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3dae40eebc2_6_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3dae40eebc2_6_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dae40eebc2_6_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3dae40eebc2_6_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dae40eebc2_6_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dae40eebc2_6_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g3dae40eebc2_6_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3dae40eebc2_6_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g3dae40eebc2_6_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g3dae40eebc2_6_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dae40eebc2_6_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dae40eebc2_6_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ae40eebc2_6_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3dae40eebc2_6_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dae40eebc2_6_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dae40eebc2_6_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ae40eebc2_6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dae40eebc2_6_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g3dae40eebc2_6_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g3dae40eebc2_6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dae40eebc2_6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dae40eebc2_6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dae40eebc2_6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dae40eebc2_6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dae40eebc2_6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3dae40eebc2_6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3dae40eebc2_6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tbabridgereport.org/state/rank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e54c9c0c05_0_5" descr="Beautify this slide"/>
          <p:cNvPicPr preferRelativeResize="0"/>
          <p:nvPr/>
        </p:nvPicPr>
        <p:blipFill rotWithShape="1">
          <a:blip r:embed="rId3">
            <a:alphaModFix/>
          </a:blip>
          <a:srcRect b="6393"/>
          <a:stretch/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ae40eebc2_6_176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dae40eebc2_6_176"/>
          <p:cNvSpPr/>
          <p:nvPr/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dae40eebc2_6_176"/>
          <p:cNvSpPr txBox="1">
            <a:spLocks noGrp="1"/>
          </p:cNvSpPr>
          <p:nvPr>
            <p:ph type="title"/>
          </p:nvPr>
        </p:nvSpPr>
        <p:spPr>
          <a:xfrm>
            <a:off x="945976" y="9601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CBMP Eligibility &amp; Process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3dae40eebc2_6_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72" y="1862533"/>
            <a:ext cx="52197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dae40eebc2_6_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5574" y="3880171"/>
            <a:ext cx="521970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dae40eebc2_6_176"/>
          <p:cNvSpPr txBox="1"/>
          <p:nvPr/>
        </p:nvSpPr>
        <p:spPr>
          <a:xfrm>
            <a:off x="1236726" y="1877644"/>
            <a:ext cx="4988646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Eligibility Requirements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Spans must fulfill three core standards: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Asset Condition: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Currently rated poor.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Bridge Length: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Span must exceed 20 feet.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Roadway Class: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Local road or higher.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dae40eebc2_6_176"/>
          <p:cNvSpPr txBox="1"/>
          <p:nvPr/>
        </p:nvSpPr>
        <p:spPr>
          <a:xfrm>
            <a:off x="5924860" y="4020372"/>
            <a:ext cx="6094476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Process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Systematic selection structure: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LPA Proposals: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Counties submit annual bids.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NDOT Review: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Vetting by bridge committee.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Agreements: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Selected counties sign fast-track builds.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ae40eebc2_6_2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dae40eebc2_6_226"/>
          <p:cNvSpPr/>
          <p:nvPr/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rgbClr val="0A3041"/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dae40eebc2_6_226"/>
          <p:cNvSpPr/>
          <p:nvPr/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dae40eebc2_6_226"/>
          <p:cNvSpPr/>
          <p:nvPr/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6000">
                <a:srgbClr val="000000">
                  <a:alpha val="0"/>
                </a:srgbClr>
              </a:gs>
              <a:gs pos="99000">
                <a:srgbClr val="000000">
                  <a:alpha val="87058"/>
                </a:srgbClr>
              </a:gs>
              <a:gs pos="100000">
                <a:srgbClr val="000000">
                  <a:alpha val="87058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dae40eebc2_6_226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CBMP Takeaways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3dae40eebc2_6_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134" y="2181426"/>
            <a:ext cx="4242702" cy="399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dae40eebc2_6_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5165" y="2217815"/>
            <a:ext cx="4713696" cy="399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ae40eebc2_13_10"/>
          <p:cNvSpPr/>
          <p:nvPr/>
        </p:nvSpPr>
        <p:spPr>
          <a:xfrm>
            <a:off x="-2" y="0"/>
            <a:ext cx="1219200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dae40eebc2_13_10"/>
          <p:cNvSpPr/>
          <p:nvPr/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0">
                <a:srgbClr val="000000">
                  <a:alpha val="94117"/>
                </a:srgbClr>
              </a:gs>
              <a:gs pos="8000">
                <a:srgbClr val="000000">
                  <a:alpha val="94117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dae40eebc2_13_10"/>
          <p:cNvSpPr/>
          <p:nvPr/>
        </p:nvSpPr>
        <p:spPr>
          <a:xfrm rot="-54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rgbClr val="156082">
                  <a:alpha val="23137"/>
                </a:srgbClr>
              </a:gs>
              <a:gs pos="71000">
                <a:srgbClr val="0A3041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dae40eebc2_13_10"/>
          <p:cNvSpPr/>
          <p:nvPr/>
        </p:nvSpPr>
        <p:spPr>
          <a:xfrm rot="10800000" flipH="1">
            <a:off x="-7524" y="75"/>
            <a:ext cx="6253500" cy="6848700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14000">
                <a:srgbClr val="156082">
                  <a:alpha val="0"/>
                </a:srgbClr>
              </a:gs>
              <a:gs pos="100000">
                <a:srgbClr val="000000">
                  <a:alpha val="8196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dae40eebc2_13_10"/>
          <p:cNvSpPr/>
          <p:nvPr/>
        </p:nvSpPr>
        <p:spPr>
          <a:xfrm rot="-6150480">
            <a:off x="2569700" y="983306"/>
            <a:ext cx="5005754" cy="5005754"/>
          </a:xfrm>
          <a:prstGeom prst="ellipse">
            <a:avLst/>
          </a:prstGeom>
          <a:gradFill>
            <a:gsLst>
              <a:gs pos="0">
                <a:srgbClr val="0F4861">
                  <a:alpha val="0"/>
                </a:srgbClr>
              </a:gs>
              <a:gs pos="17000">
                <a:srgbClr val="0F4861">
                  <a:alpha val="0"/>
                </a:srgbClr>
              </a:gs>
              <a:gs pos="82000">
                <a:srgbClr val="000000">
                  <a:alpha val="23921"/>
                </a:srgbClr>
              </a:gs>
              <a:gs pos="100000">
                <a:srgbClr val="000000">
                  <a:alpha val="23921"/>
                </a:srgbClr>
              </a:gs>
            </a:gsLst>
            <a:lin ang="9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dae40eebc2_13_10"/>
          <p:cNvSpPr txBox="1">
            <a:spLocks noGrp="1"/>
          </p:cNvSpPr>
          <p:nvPr>
            <p:ph type="ctrTitle"/>
          </p:nvPr>
        </p:nvSpPr>
        <p:spPr>
          <a:xfrm>
            <a:off x="616625" y="2175309"/>
            <a:ext cx="5005200" cy="153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Missouri Regional Highway Bridge Program (HBP)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dae40eebc2_13_10"/>
          <p:cNvSpPr/>
          <p:nvPr/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rgbClr val="0F4861">
                  <a:alpha val="32941"/>
                </a:srgbClr>
              </a:gs>
              <a:gs pos="83000">
                <a:srgbClr val="000000">
                  <a:alpha val="21176"/>
                </a:srgbClr>
              </a:gs>
              <a:gs pos="100000">
                <a:srgbClr val="000000">
                  <a:alpha val="21176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dae40eebc2_13_10"/>
          <p:cNvSpPr txBox="1">
            <a:spLocks noGrp="1"/>
          </p:cNvSpPr>
          <p:nvPr>
            <p:ph type="subTitle" idx="1"/>
          </p:nvPr>
        </p:nvSpPr>
        <p:spPr>
          <a:xfrm>
            <a:off x="529286" y="4216275"/>
            <a:ext cx="5179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200" b="1">
                <a:solidFill>
                  <a:srgbClr val="FFFFFF"/>
                </a:solidFill>
              </a:rPr>
              <a:t>Missouri ranks 4</a:t>
            </a:r>
            <a:r>
              <a:rPr lang="en-US" sz="2200" b="1" baseline="30000">
                <a:solidFill>
                  <a:srgbClr val="FFFFFF"/>
                </a:solidFill>
              </a:rPr>
              <a:t>th</a:t>
            </a:r>
            <a:r>
              <a:rPr lang="en-US" sz="2200" b="1">
                <a:solidFill>
                  <a:srgbClr val="FFFFFF"/>
                </a:solidFill>
              </a:rPr>
              <a:t> in the nation for structurally deficient bridges</a:t>
            </a:r>
            <a:endParaRPr sz="2200"/>
          </a:p>
        </p:txBody>
      </p:sp>
      <p:pic>
        <p:nvPicPr>
          <p:cNvPr id="224" name="Google Shape;224;g3dae40eebc2_13_10" descr="Char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550" y="75"/>
            <a:ext cx="57607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ae40eebc2_13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dae40eebc2_13_0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dae40eebc2_13_0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dae40eebc2_13_0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dae40eebc2_13_0"/>
          <p:cNvSpPr txBox="1">
            <a:spLocks noGrp="1"/>
          </p:cNvSpPr>
          <p:nvPr>
            <p:ph type="title"/>
          </p:nvPr>
        </p:nvSpPr>
        <p:spPr>
          <a:xfrm>
            <a:off x="838200" y="491057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 Missouri Bridge Report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dae40eebc2_13_0"/>
          <p:cNvSpPr txBox="1"/>
          <p:nvPr/>
        </p:nvSpPr>
        <p:spPr>
          <a:xfrm>
            <a:off x="152762" y="3494088"/>
            <a:ext cx="86418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 Missouri Bridge Toolbox (combines county and city data into Local Agency category)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5" name="Google Shape;235;g3dae40eebc2_13_0"/>
          <p:cNvGraphicFramePr/>
          <p:nvPr>
            <p:extLst>
              <p:ext uri="{D42A27DB-BD31-4B8C-83A1-F6EECF244321}">
                <p14:modId xmlns:p14="http://schemas.microsoft.com/office/powerpoint/2010/main" val="3168657606"/>
              </p:ext>
            </p:extLst>
          </p:nvPr>
        </p:nvGraphicFramePr>
        <p:xfrm>
          <a:off x="792480" y="1902982"/>
          <a:ext cx="8243455" cy="1542500"/>
        </p:xfrm>
        <a:graphic>
          <a:graphicData uri="http://schemas.openxmlformats.org/drawingml/2006/table">
            <a:tbl>
              <a:tblPr>
                <a:noFill/>
                <a:tableStyleId>{8808FCEE-A3D5-4AA2-8079-A3B16FAE8EAA}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Asset Owner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Good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Fair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Poor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Total Assets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State Maintained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29%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64%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4B556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10449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 Public Agency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43%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47%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accen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0%</a:t>
                      </a:r>
                      <a:endParaRPr sz="1200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14255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Weighted Average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37%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54%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rgbClr val="B91C1C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24704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>
          <a:extLst>
            <a:ext uri="{FF2B5EF4-FFF2-40B4-BE49-F238E27FC236}">
              <a16:creationId xmlns:a16="http://schemas.microsoft.com/office/drawing/2014/main" id="{1AD734DA-013A-104E-77B5-778375F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ae40eebc2_13_0">
            <a:extLst>
              <a:ext uri="{FF2B5EF4-FFF2-40B4-BE49-F238E27FC236}">
                <a16:creationId xmlns:a16="http://schemas.microsoft.com/office/drawing/2014/main" id="{F30B88F1-1D4A-6946-2A73-3014F745DC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dae40eebc2_13_0">
            <a:extLst>
              <a:ext uri="{FF2B5EF4-FFF2-40B4-BE49-F238E27FC236}">
                <a16:creationId xmlns:a16="http://schemas.microsoft.com/office/drawing/2014/main" id="{CA19C594-1159-9A27-3A0A-7B57A64DFEE2}"/>
              </a:ext>
            </a:extLst>
          </p:cNvPr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dae40eebc2_13_0">
            <a:extLst>
              <a:ext uri="{FF2B5EF4-FFF2-40B4-BE49-F238E27FC236}">
                <a16:creationId xmlns:a16="http://schemas.microsoft.com/office/drawing/2014/main" id="{8D3D634E-72D5-0FE3-EE3B-95F0A317A747}"/>
              </a:ext>
            </a:extLst>
          </p:cNvPr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dae40eebc2_13_0">
            <a:extLst>
              <a:ext uri="{FF2B5EF4-FFF2-40B4-BE49-F238E27FC236}">
                <a16:creationId xmlns:a16="http://schemas.microsoft.com/office/drawing/2014/main" id="{A42F4397-D3A0-B729-8762-9D02D3A95494}"/>
              </a:ext>
            </a:extLst>
          </p:cNvPr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dae40eebc2_13_0">
            <a:extLst>
              <a:ext uri="{FF2B5EF4-FFF2-40B4-BE49-F238E27FC236}">
                <a16:creationId xmlns:a16="http://schemas.microsoft.com/office/drawing/2014/main" id="{DD703385-6E16-25AB-7DED-73EB45B18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91057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FFFFFF"/>
              </a:buClr>
              <a:buSzPts val="4000"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Missouri’s Bridge Program</a:t>
            </a:r>
            <a:endParaRPr sz="3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43;p1">
            <a:extLst>
              <a:ext uri="{FF2B5EF4-FFF2-40B4-BE49-F238E27FC236}">
                <a16:creationId xmlns:a16="http://schemas.microsoft.com/office/drawing/2014/main" id="{62870D37-9A3A-2724-7970-012E717ED0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302" y="2023304"/>
            <a:ext cx="34290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44;p1">
            <a:extLst>
              <a:ext uri="{FF2B5EF4-FFF2-40B4-BE49-F238E27FC236}">
                <a16:creationId xmlns:a16="http://schemas.microsoft.com/office/drawing/2014/main" id="{83BC633A-1880-5995-4630-C88BA79B8E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502" y="2023304"/>
            <a:ext cx="34290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45;p1">
            <a:extLst>
              <a:ext uri="{FF2B5EF4-FFF2-40B4-BE49-F238E27FC236}">
                <a16:creationId xmlns:a16="http://schemas.microsoft.com/office/drawing/2014/main" id="{3153A6BF-E1D9-13D6-13B5-87C1C4595F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816" y="2023304"/>
            <a:ext cx="34290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6;p1">
            <a:extLst>
              <a:ext uri="{FF2B5EF4-FFF2-40B4-BE49-F238E27FC236}">
                <a16:creationId xmlns:a16="http://schemas.microsoft.com/office/drawing/2014/main" id="{EFB23138-E63F-C157-0838-C9610D944BCC}"/>
              </a:ext>
            </a:extLst>
          </p:cNvPr>
          <p:cNvSpPr txBox="1"/>
          <p:nvPr/>
        </p:nvSpPr>
        <p:spPr>
          <a:xfrm>
            <a:off x="647021" y="2168022"/>
            <a:ext cx="3353562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Funding Base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Federal Core: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Regional Highway Bridge Program (HBP) utilizes federal infrastructure funding.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7;p1">
            <a:extLst>
              <a:ext uri="{FF2B5EF4-FFF2-40B4-BE49-F238E27FC236}">
                <a16:creationId xmlns:a16="http://schemas.microsoft.com/office/drawing/2014/main" id="{79E1628F-82BE-F40C-E2C7-C57CECCC9B7C}"/>
              </a:ext>
            </a:extLst>
          </p:cNvPr>
          <p:cNvSpPr txBox="1"/>
          <p:nvPr/>
        </p:nvSpPr>
        <p:spPr>
          <a:xfrm>
            <a:off x="4277558" y="2152548"/>
            <a:ext cx="342900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MoDOT Districts: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Decentralized system manages funds regionally, keeping administration close to projects.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8;p1">
            <a:extLst>
              <a:ext uri="{FF2B5EF4-FFF2-40B4-BE49-F238E27FC236}">
                <a16:creationId xmlns:a16="http://schemas.microsoft.com/office/drawing/2014/main" id="{286E22EC-C9E3-856B-8AFA-675B76432789}"/>
              </a:ext>
            </a:extLst>
          </p:cNvPr>
          <p:cNvSpPr txBox="1"/>
          <p:nvPr/>
        </p:nvSpPr>
        <p:spPr>
          <a:xfrm>
            <a:off x="8056114" y="2152548"/>
            <a:ext cx="342900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 Plan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80/20 Division: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Federal programs cover 80% of project bills. LPAs provide remaining 20% match.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97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ae40eebc2_13_39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dae40eebc2_13_39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dae40eebc2_13_39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dae40eebc2_13_39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dae40eebc2_13_39"/>
          <p:cNvSpPr txBox="1">
            <a:spLocks noGrp="1"/>
          </p:cNvSpPr>
          <p:nvPr>
            <p:ph type="title"/>
          </p:nvPr>
        </p:nvSpPr>
        <p:spPr>
          <a:xfrm>
            <a:off x="671073" y="809494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HBP Selection &amp; Criteria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3dae40eebc2_13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72" y="1862533"/>
            <a:ext cx="5404272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dae40eebc2_13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5574" y="3880171"/>
            <a:ext cx="521970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dae40eebc2_13_39"/>
          <p:cNvSpPr txBox="1"/>
          <p:nvPr/>
        </p:nvSpPr>
        <p:spPr>
          <a:xfrm>
            <a:off x="1107354" y="1908408"/>
            <a:ext cx="5302590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Application Call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MoDOT runs annual LPA bids evaluated on key local variables: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Physical Ratings: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Core structural integrity scores.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Detour Impact: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Focuses on school buses and safety routes.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Ag Freight: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Local agricultural transport demands.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dae40eebc2_13_39"/>
          <p:cNvSpPr txBox="1"/>
          <p:nvPr/>
        </p:nvSpPr>
        <p:spPr>
          <a:xfrm>
            <a:off x="5918454" y="4009060"/>
            <a:ext cx="503682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Regionalized Vetting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Reviews move through defined pipelines: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District Level: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Vetted regionally for compliance.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State Review:</a:t>
            </a:r>
            <a:r>
              <a:rPr lang="en-US" sz="1400" b="0" i="0" u="none" strike="noStrike" cap="none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 Final approval and awards.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"/>
          <p:cNvSpPr txBox="1">
            <a:spLocks noGrp="1"/>
          </p:cNvSpPr>
          <p:nvPr>
            <p:ph type="title"/>
          </p:nvPr>
        </p:nvSpPr>
        <p:spPr>
          <a:xfrm>
            <a:off x="671073" y="809494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HBP Trends &amp; Success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84" y="1859731"/>
            <a:ext cx="106680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547" y="1264970"/>
            <a:ext cx="10668000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ae40eebc2_6_2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dae40eebc2_6_2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dae40eebc2_6_242"/>
          <p:cNvSpPr txBox="1"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Kansas Local Bridge Improvement Program (KLBIP)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dae40eebc2_6_242"/>
          <p:cNvSpPr txBox="1">
            <a:spLocks noGrp="1"/>
          </p:cNvSpPr>
          <p:nvPr>
            <p:ph type="subTitle" idx="1"/>
          </p:nvPr>
        </p:nvSpPr>
        <p:spPr>
          <a:xfrm>
            <a:off x="341696" y="3429000"/>
            <a:ext cx="4862521" cy="103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 sz="2200">
                <a:solidFill>
                  <a:srgbClr val="FFFFFF"/>
                </a:solidFill>
              </a:rPr>
              <a:t>A Proven Solution for Rural Infrastructure</a:t>
            </a:r>
            <a:endParaRPr sz="2200"/>
          </a:p>
        </p:txBody>
      </p:sp>
      <p:cxnSp>
        <p:nvCxnSpPr>
          <p:cNvPr id="282" name="Google Shape;282;g3dae40eebc2_6_242"/>
          <p:cNvCxnSpPr/>
          <p:nvPr/>
        </p:nvCxnSpPr>
        <p:spPr>
          <a:xfrm>
            <a:off x="5447322" y="1589368"/>
            <a:ext cx="0" cy="5259754"/>
          </a:xfrm>
          <a:prstGeom prst="straightConnector1">
            <a:avLst/>
          </a:prstGeom>
          <a:noFill/>
          <a:ln w="25400" cap="sq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</p:cxnSp>
      <p:pic>
        <p:nvPicPr>
          <p:cNvPr id="283" name="Google Shape;283;g3dae40eebc2_6_242" descr="Chart, scatter char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081" y="1787031"/>
            <a:ext cx="6305816" cy="39411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g3dae40eebc2_6_242"/>
          <p:cNvGrpSpPr/>
          <p:nvPr/>
        </p:nvGrpSpPr>
        <p:grpSpPr>
          <a:xfrm>
            <a:off x="11512034" y="1267063"/>
            <a:ext cx="368480" cy="519967"/>
            <a:chOff x="11512034" y="1267063"/>
            <a:chExt cx="368480" cy="519967"/>
          </a:xfrm>
        </p:grpSpPr>
        <p:sp>
          <p:nvSpPr>
            <p:cNvPr id="285" name="Google Shape;285;g3dae40eebc2_6_242"/>
            <p:cNvSpPr/>
            <p:nvPr/>
          </p:nvSpPr>
          <p:spPr>
            <a:xfrm>
              <a:off x="11512034" y="1267063"/>
              <a:ext cx="139037" cy="139039"/>
            </a:xfrm>
            <a:custGeom>
              <a:avLst/>
              <a:gdLst/>
              <a:ahLst/>
              <a:cxnLst/>
              <a:rect l="l" t="t" r="r" b="b"/>
              <a:pathLst>
                <a:path w="139037" h="139039" extrusionOk="0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3dae40eebc2_6_242"/>
            <p:cNvSpPr/>
            <p:nvPr/>
          </p:nvSpPr>
          <p:spPr>
            <a:xfrm>
              <a:off x="11752801" y="1659316"/>
              <a:ext cx="127713" cy="127714"/>
            </a:xfrm>
            <a:custGeom>
              <a:avLst/>
              <a:gdLst/>
              <a:ahLst/>
              <a:cxnLst/>
              <a:rect l="l" t="t" r="r" b="b"/>
              <a:pathLst>
                <a:path w="127713" h="127714" extrusionOk="0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"/>
          <p:cNvSpPr txBox="1">
            <a:spLocks noGrp="1"/>
          </p:cNvSpPr>
          <p:nvPr>
            <p:ph type="title"/>
          </p:nvPr>
        </p:nvSpPr>
        <p:spPr>
          <a:xfrm>
            <a:off x="838200" y="491057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 Kansas Bridge Report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6" name="Google Shape;296;p3"/>
          <p:cNvGraphicFramePr/>
          <p:nvPr>
            <p:extLst>
              <p:ext uri="{D42A27DB-BD31-4B8C-83A1-F6EECF244321}">
                <p14:modId xmlns:p14="http://schemas.microsoft.com/office/powerpoint/2010/main" val="3063571833"/>
              </p:ext>
            </p:extLst>
          </p:nvPr>
        </p:nvGraphicFramePr>
        <p:xfrm>
          <a:off x="838200" y="1859843"/>
          <a:ext cx="10515600" cy="2350335"/>
        </p:xfrm>
        <a:graphic>
          <a:graphicData uri="http://schemas.openxmlformats.org/drawingml/2006/table">
            <a:tbl>
              <a:tblPr>
                <a:noFill/>
                <a:tableStyleId>{8808FCEE-A3D5-4AA2-8079-A3B16FAE8EAA}</a:tableStyleId>
              </a:tblPr>
              <a:tblGrid>
                <a:gridCol w="284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Asset Owner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Good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Fair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Poor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Total Assets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State Maintained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54.4%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44.3%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4B556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1.3</a:t>
                      </a: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5,053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County Secondary</a:t>
                      </a:r>
                      <a:endParaRPr sz="120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52.2%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41.5%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6.3</a:t>
                      </a:r>
                      <a:r>
                        <a:rPr lang="en-US" sz="1200" dirty="0">
                          <a:solidFill>
                            <a:schemeClr val="accen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17,216</a:t>
                      </a:r>
                      <a:endParaRPr sz="1200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City Municipal</a:t>
                      </a:r>
                      <a:endParaRPr sz="120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46.5%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47.3%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6.2%</a:t>
                      </a:r>
                      <a:endParaRPr sz="1200" dirty="0">
                        <a:solidFill>
                          <a:srgbClr val="C00000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2,539</a:t>
                      </a:r>
                      <a:endParaRPr sz="120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Other Agencies</a:t>
                      </a:r>
                      <a:endParaRPr sz="120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62.7%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25.3%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C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2.0%</a:t>
                      </a:r>
                      <a:endParaRPr sz="1200" dirty="0">
                        <a:solidFill>
                          <a:srgbClr val="C00000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83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Weighted Average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52.1</a:t>
                      </a: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42.7</a:t>
                      </a:r>
                      <a:r>
                        <a:rPr lang="en-US" sz="1200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5.2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%</a:t>
                      </a:r>
                      <a:endParaRPr sz="1200" dirty="0">
                        <a:solidFill>
                          <a:srgbClr val="C00000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24,891</a:t>
                      </a:r>
                      <a:endParaRPr sz="1200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" name="Google Shape;297;p3"/>
          <p:cNvSpPr txBox="1"/>
          <p:nvPr/>
        </p:nvSpPr>
        <p:spPr>
          <a:xfrm>
            <a:off x="-164592" y="4113535"/>
            <a:ext cx="4021394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 LTBP InfoBridge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"/>
          <p:cNvSpPr txBox="1"/>
          <p:nvPr/>
        </p:nvSpPr>
        <p:spPr>
          <a:xfrm>
            <a:off x="640080" y="4457050"/>
            <a:ext cx="5639882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Agencies includes State Park, Forest, or Reservation Agency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" descr="Graphical user interfac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252" r="17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ae40eebc2_6_8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dae40eebc2_6_84" descr="A picture containing nigh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3871" b="1565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dae40eebc2_6_84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8039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3dae40eebc2_6_84"/>
          <p:cNvSpPr txBox="1">
            <a:spLocks noGrp="1"/>
          </p:cNvSpPr>
          <p:nvPr>
            <p:ph type="title"/>
          </p:nvPr>
        </p:nvSpPr>
        <p:spPr>
          <a:xfrm>
            <a:off x="7291948" y="76029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 b="1"/>
              <a:t>Presenters</a:t>
            </a:r>
            <a:endParaRPr/>
          </a:p>
        </p:txBody>
      </p:sp>
      <p:graphicFrame>
        <p:nvGraphicFramePr>
          <p:cNvPr id="98" name="Google Shape;98;g3dae40eebc2_6_84"/>
          <p:cNvGraphicFramePr/>
          <p:nvPr/>
        </p:nvGraphicFramePr>
        <p:xfrm>
          <a:off x="7420445" y="1935675"/>
          <a:ext cx="4640025" cy="2986650"/>
        </p:xfrm>
        <a:graphic>
          <a:graphicData uri="http://schemas.openxmlformats.org/drawingml/2006/table">
            <a:tbl>
              <a:tblPr>
                <a:noFill/>
                <a:tableStyleId>{0C03242C-06ED-4267-A44B-88FE3A6C7CAB}</a:tableStyleId>
              </a:tblPr>
              <a:tblGrid>
                <a:gridCol w="194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F172A"/>
                          </a:solidFill>
                        </a:rPr>
                        <a:t>Branden Stepanski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Iowa Dep</a:t>
                      </a:r>
                      <a:r>
                        <a:rPr lang="en-US" sz="1100">
                          <a:solidFill>
                            <a:srgbClr val="64748B"/>
                          </a:solidFill>
                        </a:rPr>
                        <a:t>artment</a:t>
                      </a: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 of Public Safety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F172A"/>
                          </a:solidFill>
                        </a:rPr>
                        <a:t>Caleb Jans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City of Perry, Iowa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F172A"/>
                          </a:solidFill>
                        </a:rPr>
                        <a:t>Jeremy Thayer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Independent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F172A"/>
                          </a:solidFill>
                        </a:rPr>
                        <a:t>Rhonda Rairden-Nelson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Iowa Department of Health and Human Services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F172A"/>
                          </a:solidFill>
                        </a:rPr>
                        <a:t>Sammie Nobles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Iowa Public Employees’ Retirement System 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F172A"/>
                          </a:solidFill>
                        </a:rPr>
                        <a:t>Zahrah Alghalibi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u="none" strike="noStrike" cap="none">
                          <a:solidFill>
                            <a:srgbClr val="64748B"/>
                          </a:solidFill>
                        </a:rPr>
                        <a:t>Iowa Department of Transportation</a:t>
                      </a:r>
                      <a:endParaRPr sz="1100" u="none" strike="noStrike" cap="none"/>
                    </a:p>
                  </a:txBody>
                  <a:tcPr marL="66675" marR="66675" marT="28575" marB="2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9" name="Google Shape;99;g3dae40eebc2_6_84"/>
          <p:cNvSpPr/>
          <p:nvPr/>
        </p:nvSpPr>
        <p:spPr>
          <a:xfrm>
            <a:off x="3900488" y="308768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dae40eebc2_6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dae40eebc2_6_28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dae40eebc2_6_288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KLBIP Sliding-Scale Match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g3dae40eebc2_6_288"/>
          <p:cNvGrpSpPr/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13" name="Google Shape;313;g3dae40eebc2_6_288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 extrusionOk="0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3dae40eebc2_6_288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 extrusionOk="0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3dae40eebc2_6_288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3dae40eebc2_6_288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196"/>
                  </a:srgbClr>
                </a:gs>
                <a:gs pos="2000">
                  <a:srgbClr val="FFFFFF">
                    <a:alpha val="10196"/>
                  </a:srgbClr>
                </a:gs>
                <a:gs pos="16000">
                  <a:srgbClr val="4EA72E">
                    <a:alpha val="10196"/>
                  </a:srgbClr>
                </a:gs>
                <a:gs pos="85000">
                  <a:srgbClr val="156082">
                    <a:alpha val="10196"/>
                  </a:srgbClr>
                </a:gs>
                <a:gs pos="100000">
                  <a:srgbClr val="FFFFFF">
                    <a:alpha val="10196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17" name="Google Shape;317;g3dae40eebc2_6_288"/>
          <p:cNvGraphicFramePr/>
          <p:nvPr/>
        </p:nvGraphicFramePr>
        <p:xfrm>
          <a:off x="6202296" y="2518634"/>
          <a:ext cx="5895975" cy="2343150"/>
        </p:xfrm>
        <a:graphic>
          <a:graphicData uri="http://schemas.openxmlformats.org/drawingml/2006/table">
            <a:tbl>
              <a:tblPr>
                <a:noFill/>
                <a:tableStyleId>{8808FCEE-A3D5-4AA2-8079-A3B16FAE8EAA}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County Population Density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 Funding Match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766E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Rural: &lt; 5 People / Sq. Mile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0F766E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0% (100% State Funded)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Density: 5 to 10 People / Sq. Mile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5% local match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Density: &gt;10 to 25 People / Sq. Mile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10% local match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Density: &gt;25 to 100 People / Sq. Mile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15% local match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Urban: &gt;500 People / Sq. Mile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n-US" sz="105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25% local match</a:t>
                      </a:r>
                      <a:endParaRPr sz="1400" u="none" strike="noStrike" cap="none"/>
                    </a:p>
                  </a:txBody>
                  <a:tcPr marL="66675" marR="66675" marT="28575" marB="2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" name="Google Shape;318;g3dae40eebc2_6_288"/>
          <p:cNvSpPr/>
          <p:nvPr/>
        </p:nvSpPr>
        <p:spPr>
          <a:xfrm>
            <a:off x="3148013" y="283051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3dae40eebc2_6_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309" y="1420477"/>
            <a:ext cx="10668000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dae40eebc2_6_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4540" y="2518634"/>
            <a:ext cx="3955405" cy="1895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98"/>
              </a:srgbClr>
            </a:outerShdw>
          </a:effectLst>
        </p:spPr>
      </p:pic>
      <p:sp>
        <p:nvSpPr>
          <p:cNvPr id="321" name="Google Shape;321;g3dae40eebc2_6_288"/>
          <p:cNvSpPr txBox="1"/>
          <p:nvPr/>
        </p:nvSpPr>
        <p:spPr>
          <a:xfrm>
            <a:off x="-862110" y="2710235"/>
            <a:ext cx="7668704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0% Match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34155"/>
                </a:solidFill>
                <a:latin typeface="Arial"/>
                <a:ea typeface="Arial"/>
                <a:cs typeface="Arial"/>
                <a:sym typeface="Arial"/>
              </a:rPr>
              <a:t>FOR LOW DENSITY ZONES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5" descr="Diagram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dae40eebc2_6_3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dae40eebc2_6_324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0F4861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dae40eebc2_6_324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156082">
                  <a:alpha val="45882"/>
                </a:srgbClr>
              </a:gs>
              <a:gs pos="100000">
                <a:srgbClr val="156082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dae40eebc2_6_324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156082">
                  <a:alpha val="29019"/>
                </a:srgbClr>
              </a:gs>
              <a:gs pos="2000">
                <a:srgbClr val="156082">
                  <a:alpha val="29019"/>
                </a:srgbClr>
              </a:gs>
              <a:gs pos="100000">
                <a:srgbClr val="000000">
                  <a:alpha val="30196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dae40eebc2_6_324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156082">
                  <a:alpha val="43137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dae40eebc2_6_324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3AFE2">
                  <a:alpha val="10980"/>
                </a:srgbClr>
              </a:gs>
              <a:gs pos="100000">
                <a:srgbClr val="43AFE2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dae40eebc2_6_324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Big Takeaway: Proof of Success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dae40eebc2_6_324"/>
          <p:cNvSpPr txBox="1">
            <a:spLocks noGrp="1"/>
          </p:cNvSpPr>
          <p:nvPr>
            <p:ph type="body" idx="1"/>
          </p:nvPr>
        </p:nvSpPr>
        <p:spPr>
          <a:xfrm>
            <a:off x="4367695" y="645836"/>
            <a:ext cx="3455849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 i="1"/>
              <a:t>Proven Performance:</a:t>
            </a:r>
            <a:r>
              <a:rPr lang="en-US" sz="1800" i="1"/>
              <a:t> Active off-system funding reduced Kansas's decay below national averages.</a:t>
            </a:r>
            <a:endParaRPr/>
          </a:p>
        </p:txBody>
      </p:sp>
      <p:pic>
        <p:nvPicPr>
          <p:cNvPr id="340" name="Google Shape;340;g3dae40eebc2_6_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9502" y="473654"/>
            <a:ext cx="3615776" cy="592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e9b3f54e3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Iowa Bridge Programs</a:t>
            </a:r>
            <a:endParaRPr/>
          </a:p>
        </p:txBody>
      </p:sp>
      <p:grpSp>
        <p:nvGrpSpPr>
          <p:cNvPr id="347" name="Google Shape;347;g3e9b3f54e37_0_0"/>
          <p:cNvGrpSpPr/>
          <p:nvPr/>
        </p:nvGrpSpPr>
        <p:grpSpPr>
          <a:xfrm>
            <a:off x="838200" y="1825625"/>
            <a:ext cx="10515600" cy="4351200"/>
            <a:chOff x="0" y="0"/>
            <a:chExt cx="10515600" cy="4351200"/>
          </a:xfrm>
        </p:grpSpPr>
        <p:cxnSp>
          <p:nvCxnSpPr>
            <p:cNvPr id="348" name="Google Shape;348;g3e9b3f54e37_0_0"/>
            <p:cNvCxnSpPr/>
            <p:nvPr/>
          </p:nvCxnSpPr>
          <p:spPr>
            <a:xfrm>
              <a:off x="0" y="0"/>
              <a:ext cx="1051560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9" name="Google Shape;349;g3e9b3f54e37_0_0"/>
            <p:cNvSpPr/>
            <p:nvPr/>
          </p:nvSpPr>
          <p:spPr>
            <a:xfrm>
              <a:off x="0" y="0"/>
              <a:ext cx="210312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g3e9b3f54e37_0_0"/>
            <p:cNvSpPr txBox="1"/>
            <p:nvPr/>
          </p:nvSpPr>
          <p:spPr>
            <a:xfrm>
              <a:off x="0" y="0"/>
              <a:ext cx="210312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Federal aid through Highway Bridge Program (HBP)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3e9b3f54e37_0_0"/>
            <p:cNvSpPr/>
            <p:nvPr/>
          </p:nvSpPr>
          <p:spPr>
            <a:xfrm>
              <a:off x="2260854" y="33993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g3e9b3f54e37_0_0"/>
            <p:cNvSpPr txBox="1"/>
            <p:nvPr/>
          </p:nvSpPr>
          <p:spPr>
            <a:xfrm>
              <a:off x="2260854" y="33993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County Engineer and the County Board of Supervisors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3" name="Google Shape;353;g3e9b3f54e37_0_0"/>
            <p:cNvCxnSpPr/>
            <p:nvPr/>
          </p:nvCxnSpPr>
          <p:spPr>
            <a:xfrm>
              <a:off x="2103120" y="713868"/>
              <a:ext cx="841248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BAC4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4" name="Google Shape;354;g3e9b3f54e37_0_0"/>
            <p:cNvSpPr/>
            <p:nvPr/>
          </p:nvSpPr>
          <p:spPr>
            <a:xfrm>
              <a:off x="2260854" y="747862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g3e9b3f54e37_0_0"/>
            <p:cNvSpPr txBox="1"/>
            <p:nvPr/>
          </p:nvSpPr>
          <p:spPr>
            <a:xfrm>
              <a:off x="2260854" y="747862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Similar requirements and guidelines as Missouri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6" name="Google Shape;356;g3e9b3f54e37_0_0"/>
            <p:cNvCxnSpPr/>
            <p:nvPr/>
          </p:nvCxnSpPr>
          <p:spPr>
            <a:xfrm>
              <a:off x="2103120" y="1427737"/>
              <a:ext cx="841248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BAC4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7" name="Google Shape;357;g3e9b3f54e37_0_0"/>
            <p:cNvSpPr/>
            <p:nvPr/>
          </p:nvSpPr>
          <p:spPr>
            <a:xfrm>
              <a:off x="2260854" y="1461731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g3e9b3f54e37_0_0"/>
            <p:cNvSpPr txBox="1"/>
            <p:nvPr/>
          </p:nvSpPr>
          <p:spPr>
            <a:xfrm>
              <a:off x="2260854" y="1461731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 years of fund accumulation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" name="Google Shape;359;g3e9b3f54e37_0_0"/>
            <p:cNvCxnSpPr/>
            <p:nvPr/>
          </p:nvCxnSpPr>
          <p:spPr>
            <a:xfrm>
              <a:off x="2103120" y="2141606"/>
              <a:ext cx="841248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BAC4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0" name="Google Shape;360;g3e9b3f54e37_0_0"/>
            <p:cNvCxnSpPr/>
            <p:nvPr/>
          </p:nvCxnSpPr>
          <p:spPr>
            <a:xfrm>
              <a:off x="0" y="2175600"/>
              <a:ext cx="1051560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1260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Google Shape;361;g3e9b3f54e37_0_0"/>
            <p:cNvSpPr/>
            <p:nvPr/>
          </p:nvSpPr>
          <p:spPr>
            <a:xfrm>
              <a:off x="0" y="2175600"/>
              <a:ext cx="210312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g3e9b3f54e37_0_0"/>
            <p:cNvSpPr txBox="1"/>
            <p:nvPr/>
          </p:nvSpPr>
          <p:spPr>
            <a:xfrm>
              <a:off x="0" y="2175600"/>
              <a:ext cx="210312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County Bridge Construction Fund (CBCF)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3e9b3f54e37_0_0"/>
            <p:cNvSpPr/>
            <p:nvPr/>
          </p:nvSpPr>
          <p:spPr>
            <a:xfrm>
              <a:off x="2260854" y="2209593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g3e9b3f54e37_0_0"/>
            <p:cNvSpPr txBox="1"/>
            <p:nvPr/>
          </p:nvSpPr>
          <p:spPr>
            <a:xfrm>
              <a:off x="2260854" y="2209593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$2 million annually from Road Use Tax Fund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5" name="Google Shape;365;g3e9b3f54e37_0_0"/>
            <p:cNvCxnSpPr/>
            <p:nvPr/>
          </p:nvCxnSpPr>
          <p:spPr>
            <a:xfrm>
              <a:off x="2103120" y="2889468"/>
              <a:ext cx="841248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BAC4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6" name="Google Shape;366;g3e9b3f54e37_0_0"/>
            <p:cNvSpPr/>
            <p:nvPr/>
          </p:nvSpPr>
          <p:spPr>
            <a:xfrm>
              <a:off x="2260854" y="2923462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g3e9b3f54e37_0_0"/>
            <p:cNvSpPr txBox="1"/>
            <p:nvPr/>
          </p:nvSpPr>
          <p:spPr>
            <a:xfrm>
              <a:off x="2260854" y="2923462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One candidate per county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8" name="Google Shape;368;g3e9b3f54e37_0_0"/>
            <p:cNvCxnSpPr/>
            <p:nvPr/>
          </p:nvCxnSpPr>
          <p:spPr>
            <a:xfrm>
              <a:off x="2103120" y="3603337"/>
              <a:ext cx="841248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BAC4CC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9" name="Google Shape;369;g3e9b3f54e37_0_0"/>
            <p:cNvSpPr/>
            <p:nvPr/>
          </p:nvSpPr>
          <p:spPr>
            <a:xfrm>
              <a:off x="2260854" y="3637331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g3e9b3f54e37_0_0"/>
            <p:cNvSpPr txBox="1"/>
            <p:nvPr/>
          </p:nvSpPr>
          <p:spPr>
            <a:xfrm>
              <a:off x="2260854" y="3637331"/>
              <a:ext cx="8254746" cy="679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 to 80% of eligible costs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1" name="Google Shape;371;g3e9b3f54e37_0_0"/>
            <p:cNvCxnSpPr/>
            <p:nvPr/>
          </p:nvCxnSpPr>
          <p:spPr>
            <a:xfrm>
              <a:off x="2103120" y="4317206"/>
              <a:ext cx="8412480" cy="0"/>
            </a:xfrm>
            <a:prstGeom prst="straightConnector1">
              <a:avLst/>
            </a:prstGeom>
            <a:solidFill>
              <a:srgbClr val="126082"/>
            </a:solidFill>
            <a:ln w="25400" cap="flat" cmpd="sng">
              <a:solidFill>
                <a:srgbClr val="BAC4CC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"/>
          <p:cNvSpPr txBox="1">
            <a:spLocks noGrp="1"/>
          </p:cNvSpPr>
          <p:nvPr>
            <p:ph type="title"/>
          </p:nvPr>
        </p:nvSpPr>
        <p:spPr>
          <a:xfrm>
            <a:off x="484906" y="567693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556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Comparative Funding Analysis</a:t>
            </a:r>
            <a:br>
              <a:rPr lang="en-US" sz="2800"/>
            </a:b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"/>
          <p:cNvSpPr/>
          <p:nvPr/>
        </p:nvSpPr>
        <p:spPr>
          <a:xfrm>
            <a:off x="838200" y="303688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1" name="Google Shape;381;p6"/>
          <p:cNvGraphicFramePr/>
          <p:nvPr/>
        </p:nvGraphicFramePr>
        <p:xfrm>
          <a:off x="484906" y="2301400"/>
          <a:ext cx="10515600" cy="1928125"/>
        </p:xfrm>
        <a:graphic>
          <a:graphicData uri="http://schemas.openxmlformats.org/drawingml/2006/table">
            <a:tbl>
              <a:tblPr>
                <a:noFill/>
                <a:tableStyleId>{8808FCEE-A3D5-4AA2-8079-A3B16FAE8EAA}</a:tableStyleId>
              </a:tblPr>
              <a:tblGrid>
                <a:gridCol w="117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US State</a:t>
                      </a:r>
                      <a:endParaRPr sz="14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State Budget</a:t>
                      </a:r>
                      <a:endParaRPr sz="14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State population</a:t>
                      </a:r>
                      <a:endParaRPr sz="14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Annual Budget Per Capita</a:t>
                      </a:r>
                      <a:endParaRPr sz="14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Statewide Deficiency Rate</a:t>
                      </a:r>
                      <a:endParaRPr sz="14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Iowa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$9.74 Billion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3.2M Residents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$3,043 / Capita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1C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18.6% Deficient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1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Missouri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$26.79 Billion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6.1M Residents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$4,391 / Capita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9.0% Deficient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Nebraska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$22.46 Billion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2.0M Residents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$5,700 / Capita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6.5% Deficient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Kansas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$17.30 Billion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2.9M Residents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$5,872 / Capita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5.2% Deficient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2" name="Google Shape;382;p6"/>
          <p:cNvSpPr/>
          <p:nvPr/>
        </p:nvSpPr>
        <p:spPr>
          <a:xfrm>
            <a:off x="838200" y="303688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05" y="985837"/>
            <a:ext cx="10668000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 descr="Antique brass scales (Provided by Getty Images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2243" y="4389120"/>
            <a:ext cx="2244852" cy="2376902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"/>
          <p:cNvSpPr txBox="1"/>
          <p:nvPr/>
        </p:nvSpPr>
        <p:spPr>
          <a:xfrm>
            <a:off x="9592711" y="5577571"/>
            <a:ext cx="10401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million</a:t>
            </a:r>
            <a:endParaRPr/>
          </a:p>
        </p:txBody>
      </p:sp>
      <p:sp>
        <p:nvSpPr>
          <p:cNvPr id="386" name="Google Shape;386;p6"/>
          <p:cNvSpPr txBox="1"/>
          <p:nvPr/>
        </p:nvSpPr>
        <p:spPr>
          <a:xfrm>
            <a:off x="10684027" y="5269794"/>
            <a:ext cx="10401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million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eb49713192_1_13"/>
          <p:cNvSpPr txBox="1">
            <a:spLocks noGrp="1"/>
          </p:cNvSpPr>
          <p:nvPr>
            <p:ph type="title"/>
          </p:nvPr>
        </p:nvSpPr>
        <p:spPr>
          <a:xfrm>
            <a:off x="838200" y="2812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does Iowa innovate?</a:t>
            </a:r>
            <a:endParaRPr/>
          </a:p>
        </p:txBody>
      </p:sp>
      <p:pic>
        <p:nvPicPr>
          <p:cNvPr id="393" name="Google Shape;393;g3eb49713192_1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8100" y="1342250"/>
            <a:ext cx="4855150" cy="47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3eb49713192_1_13"/>
          <p:cNvSpPr txBox="1"/>
          <p:nvPr/>
        </p:nvSpPr>
        <p:spPr>
          <a:xfrm>
            <a:off x="7297553" y="6161131"/>
            <a:ext cx="38967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475" tIns="83475" rIns="83475" bIns="83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6"/>
              <a:buFont typeface="Arial"/>
              <a:buNone/>
            </a:pPr>
            <a:r>
              <a:rPr lang="en-US" sz="10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Iowa at a Glance 2024</a:t>
            </a:r>
            <a:endParaRPr sz="109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g3eb49713192_1_13"/>
          <p:cNvGrpSpPr/>
          <p:nvPr/>
        </p:nvGrpSpPr>
        <p:grpSpPr>
          <a:xfrm>
            <a:off x="838200" y="1827802"/>
            <a:ext cx="5275199" cy="4346844"/>
            <a:chOff x="0" y="2177"/>
            <a:chExt cx="5275199" cy="4346844"/>
          </a:xfrm>
        </p:grpSpPr>
        <p:sp>
          <p:nvSpPr>
            <p:cNvPr id="396" name="Google Shape;396;g3eb49713192_1_13"/>
            <p:cNvSpPr/>
            <p:nvPr/>
          </p:nvSpPr>
          <p:spPr>
            <a:xfrm rot="5400000">
              <a:off x="3168163" y="-1162170"/>
              <a:ext cx="837945" cy="337612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D1D8">
                <a:alpha val="90196"/>
              </a:srgbClr>
            </a:solidFill>
            <a:ln w="25400" cap="flat" cmpd="sng">
              <a:solidFill>
                <a:srgbClr val="CAD1D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g3eb49713192_1_13"/>
            <p:cNvSpPr txBox="1"/>
            <p:nvPr/>
          </p:nvSpPr>
          <p:spPr>
            <a:xfrm>
              <a:off x="1899072" y="147826"/>
              <a:ext cx="3335223" cy="75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Creative Solutions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3eb49713192_1_13"/>
            <p:cNvSpPr/>
            <p:nvPr/>
          </p:nvSpPr>
          <p:spPr>
            <a:xfrm>
              <a:off x="0" y="2177"/>
              <a:ext cx="1899072" cy="104743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g3eb49713192_1_13"/>
            <p:cNvSpPr txBox="1"/>
            <p:nvPr/>
          </p:nvSpPr>
          <p:spPr>
            <a:xfrm>
              <a:off x="51131" y="53308"/>
              <a:ext cx="1796810" cy="94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Funding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3eb49713192_1_13"/>
            <p:cNvSpPr/>
            <p:nvPr/>
          </p:nvSpPr>
          <p:spPr>
            <a:xfrm rot="5400000">
              <a:off x="3168163" y="-62366"/>
              <a:ext cx="837945" cy="337612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D1D8">
                <a:alpha val="90196"/>
              </a:srgbClr>
            </a:solidFill>
            <a:ln w="25400" cap="flat" cmpd="sng">
              <a:solidFill>
                <a:srgbClr val="CAD1D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g3eb49713192_1_13"/>
            <p:cNvSpPr txBox="1"/>
            <p:nvPr/>
          </p:nvSpPr>
          <p:spPr>
            <a:xfrm>
              <a:off x="1899072" y="1247630"/>
              <a:ext cx="3335223" cy="75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Community Impact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Multiple Poor Bridges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3eb49713192_1_13"/>
            <p:cNvSpPr/>
            <p:nvPr/>
          </p:nvSpPr>
          <p:spPr>
            <a:xfrm>
              <a:off x="0" y="1101981"/>
              <a:ext cx="1899072" cy="104743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g3eb49713192_1_13"/>
            <p:cNvSpPr txBox="1"/>
            <p:nvPr/>
          </p:nvSpPr>
          <p:spPr>
            <a:xfrm>
              <a:off x="51131" y="1153112"/>
              <a:ext cx="1796810" cy="94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Broader selection criteria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g3eb49713192_1_13"/>
            <p:cNvSpPr/>
            <p:nvPr/>
          </p:nvSpPr>
          <p:spPr>
            <a:xfrm rot="5400000">
              <a:off x="3168163" y="1037438"/>
              <a:ext cx="837945" cy="337612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D1D8">
                <a:alpha val="90196"/>
              </a:srgbClr>
            </a:solidFill>
            <a:ln w="25400" cap="flat" cmpd="sng">
              <a:solidFill>
                <a:srgbClr val="CAD1D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g3eb49713192_1_13"/>
            <p:cNvSpPr txBox="1"/>
            <p:nvPr/>
          </p:nvSpPr>
          <p:spPr>
            <a:xfrm>
              <a:off x="1899072" y="2347435"/>
              <a:ext cx="3335223" cy="75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20% might not be viable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g3eb49713192_1_13"/>
            <p:cNvSpPr/>
            <p:nvPr/>
          </p:nvSpPr>
          <p:spPr>
            <a:xfrm>
              <a:off x="0" y="2201785"/>
              <a:ext cx="1899072" cy="104743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g3eb49713192_1_13"/>
            <p:cNvSpPr txBox="1"/>
            <p:nvPr/>
          </p:nvSpPr>
          <p:spPr>
            <a:xfrm>
              <a:off x="51131" y="2252916"/>
              <a:ext cx="1796810" cy="94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Percentage of eligible costs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g3eb49713192_1_13"/>
            <p:cNvSpPr/>
            <p:nvPr/>
          </p:nvSpPr>
          <p:spPr>
            <a:xfrm rot="5400000">
              <a:off x="3168163" y="2137242"/>
              <a:ext cx="837945" cy="337612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D1D8">
                <a:alpha val="90196"/>
              </a:srgbClr>
            </a:solidFill>
            <a:ln w="25400" cap="flat" cmpd="sng">
              <a:solidFill>
                <a:srgbClr val="CAD1D8">
                  <a:alpha val="90196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g3eb49713192_1_13"/>
            <p:cNvSpPr txBox="1"/>
            <p:nvPr/>
          </p:nvSpPr>
          <p:spPr>
            <a:xfrm>
              <a:off x="1899072" y="3447239"/>
              <a:ext cx="3335223" cy="75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43800" rIns="87625" bIns="438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Smaller communities need less bridges</a:t>
              </a:r>
              <a:endPara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g3eb49713192_1_13"/>
            <p:cNvSpPr/>
            <p:nvPr/>
          </p:nvSpPr>
          <p:spPr>
            <a:xfrm>
              <a:off x="0" y="3301589"/>
              <a:ext cx="1899072" cy="1047432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g3eb49713192_1_13"/>
            <p:cNvSpPr txBox="1"/>
            <p:nvPr/>
          </p:nvSpPr>
          <p:spPr>
            <a:xfrm>
              <a:off x="51131" y="3352720"/>
              <a:ext cx="1796810" cy="94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40000" rIns="8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Incentives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2" name="Google Shape;412;g3eb49713192_1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4124" y="1257019"/>
            <a:ext cx="1593976" cy="159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3e74d2661e6_3_10" descr="Beautify as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0" y="-3324"/>
            <a:ext cx="12192000" cy="68613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0"/>
          <p:cNvSpPr/>
          <p:nvPr/>
        </p:nvSpPr>
        <p:spPr>
          <a:xfrm>
            <a:off x="635856" y="638377"/>
            <a:ext cx="10920300" cy="5577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313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0"/>
          <p:cNvSpPr txBox="1">
            <a:spLocks noGrp="1"/>
          </p:cNvSpPr>
          <p:nvPr>
            <p:ph type="title"/>
          </p:nvPr>
        </p:nvSpPr>
        <p:spPr>
          <a:xfrm>
            <a:off x="1452656" y="1164658"/>
            <a:ext cx="93579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4831"/>
              <a:buFont typeface="Play"/>
              <a:buNone/>
            </a:pPr>
            <a:endParaRPr sz="2967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516"/>
              <a:buNone/>
            </a:pPr>
            <a:r>
              <a:rPr lang="en-US" sz="3100" b="1">
                <a:latin typeface="Arial"/>
                <a:ea typeface="Arial"/>
                <a:cs typeface="Arial"/>
                <a:sym typeface="Arial"/>
              </a:rPr>
              <a:t>Strategic Recommendations</a:t>
            </a:r>
            <a:br>
              <a:rPr lang="en-US"/>
            </a:br>
            <a:endParaRPr sz="4000" b="1"/>
          </a:p>
        </p:txBody>
      </p:sp>
      <p:pic>
        <p:nvPicPr>
          <p:cNvPr id="426" name="Google Shape;4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68" y="2023304"/>
            <a:ext cx="34290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6078" y="2023304"/>
            <a:ext cx="34290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6288" y="2023304"/>
            <a:ext cx="34290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10"/>
          <p:cNvSpPr txBox="1"/>
          <p:nvPr/>
        </p:nvSpPr>
        <p:spPr>
          <a:xfrm>
            <a:off x="973587" y="2168022"/>
            <a:ext cx="335356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Sharing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Nebraska Model: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Initiate state matching aid to help underfunded rural counties rebuild crucial secondary spans.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0"/>
          <p:cNvSpPr txBox="1"/>
          <p:nvPr/>
        </p:nvSpPr>
        <p:spPr>
          <a:xfrm>
            <a:off x="4398134" y="2152548"/>
            <a:ext cx="3429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Traffic Vetting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Missouri Model: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Prioritize allocations based on physical bridge condition and actual detour safety impacts.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0"/>
          <p:cNvSpPr txBox="1"/>
          <p:nvPr/>
        </p:nvSpPr>
        <p:spPr>
          <a:xfrm>
            <a:off x="7945586" y="2152548"/>
            <a:ext cx="3429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Retirement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Kansas Model: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Waive match rates for low-density areas. Fund ag incentives to retire redundant, low-volume bridges.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g3e74d2661e6_3_5" descr="Beautify as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3e74d2661e6_3_0" descr="Beautify as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ae40eebc2_6_9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dae40eebc2_6_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88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>
                <a:solidFill>
                  <a:srgbClr val="0F172A"/>
                </a:solidFill>
                <a:latin typeface="Arial"/>
                <a:ea typeface="Arial"/>
                <a:cs typeface="Arial"/>
                <a:sym typeface="Arial"/>
              </a:rPr>
              <a:t>Iowa's Bridge Infrastructure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dae40eebc2_6_92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g3dae40eebc2_6_92"/>
          <p:cNvGrpSpPr/>
          <p:nvPr/>
        </p:nvGrpSpPr>
        <p:grpSpPr>
          <a:xfrm>
            <a:off x="838200" y="1272768"/>
            <a:ext cx="5393361" cy="4880452"/>
            <a:chOff x="0" y="23742"/>
            <a:chExt cx="5393361" cy="4880452"/>
          </a:xfrm>
        </p:grpSpPr>
        <p:sp>
          <p:nvSpPr>
            <p:cNvPr id="109" name="Google Shape;109;g3dae40eebc2_6_92"/>
            <p:cNvSpPr/>
            <p:nvPr/>
          </p:nvSpPr>
          <p:spPr>
            <a:xfrm>
              <a:off x="0" y="23742"/>
              <a:ext cx="5393361" cy="1174753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3dae40eebc2_6_92"/>
            <p:cNvSpPr txBox="1"/>
            <p:nvPr/>
          </p:nvSpPr>
          <p:spPr>
            <a:xfrm>
              <a:off x="57347" y="81089"/>
              <a:ext cx="527866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#1 Deficient Rating: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Iowa ranks worst in the nation for structurally deficient bridges.</a:t>
              </a:r>
              <a:endParaRPr/>
            </a:p>
          </p:txBody>
        </p:sp>
        <p:sp>
          <p:nvSpPr>
            <p:cNvPr id="111" name="Google Shape;111;g3dae40eebc2_6_92"/>
            <p:cNvSpPr/>
            <p:nvPr/>
          </p:nvSpPr>
          <p:spPr>
            <a:xfrm>
              <a:off x="0" y="1258975"/>
              <a:ext cx="5393361" cy="1174753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dae40eebc2_6_92"/>
            <p:cNvSpPr txBox="1"/>
            <p:nvPr/>
          </p:nvSpPr>
          <p:spPr>
            <a:xfrm>
              <a:off x="57347" y="1942230"/>
              <a:ext cx="5278667" cy="4341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Massive Asset Volume: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Manages 23,685 bridges, representing one of the largest state inventories.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b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dae40eebc2_6_92"/>
            <p:cNvSpPr/>
            <p:nvPr/>
          </p:nvSpPr>
          <p:spPr>
            <a:xfrm>
              <a:off x="0" y="2494208"/>
              <a:ext cx="5393361" cy="1174753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dae40eebc2_6_92"/>
            <p:cNvSpPr txBox="1"/>
            <p:nvPr/>
          </p:nvSpPr>
          <p:spPr>
            <a:xfrm>
              <a:off x="57347" y="2551555"/>
              <a:ext cx="527866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20% Decay Rate: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Approximately 1 in 5 structures are currently classified in poor condition.</a:t>
              </a:r>
              <a:endParaRPr/>
            </a:p>
          </p:txBody>
        </p:sp>
        <p:sp>
          <p:nvSpPr>
            <p:cNvPr id="115" name="Google Shape;115;g3dae40eebc2_6_92"/>
            <p:cNvSpPr/>
            <p:nvPr/>
          </p:nvSpPr>
          <p:spPr>
            <a:xfrm>
              <a:off x="0" y="3729441"/>
              <a:ext cx="5393361" cy="1174753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dae40eebc2_6_92"/>
            <p:cNvSpPr txBox="1"/>
            <p:nvPr/>
          </p:nvSpPr>
          <p:spPr>
            <a:xfrm>
              <a:off x="57347" y="3786788"/>
              <a:ext cx="5278667" cy="106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Depopulation Challenges:</a:t>
              </a: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Poor bridges sit heavily in rural areas with shrinking property tax bases.</a:t>
              </a:r>
              <a:endParaRPr/>
            </a:p>
          </p:txBody>
        </p:sp>
      </p:grpSp>
      <p:sp>
        <p:nvSpPr>
          <p:cNvPr id="117" name="Google Shape;117;g3dae40eebc2_6_92"/>
          <p:cNvSpPr/>
          <p:nvPr/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dae40eebc2_6_92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3dae40eebc2_6_92"/>
          <p:cNvCxnSpPr/>
          <p:nvPr/>
        </p:nvCxnSpPr>
        <p:spPr>
          <a:xfrm>
            <a:off x="12138745" y="1027906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0" name="Google Shape;120;g3dae40eebc2_6_92"/>
          <p:cNvSpPr/>
          <p:nvPr/>
        </p:nvSpPr>
        <p:spPr>
          <a:xfrm rot="-1136562">
            <a:off x="7456580" y="5166682"/>
            <a:ext cx="1835725" cy="2024785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dae40eebc2_6_92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dae40eebc2_6_92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3dae40eebc2_6_92" descr="Tabl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1561" y="0"/>
            <a:ext cx="5960440" cy="686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dae40eebc2_2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g3dae40eebc2_21_0" descr="Fall Things To Do: Downtown Des Moines Bridges"/>
          <p:cNvPicPr preferRelativeResize="0"/>
          <p:nvPr/>
        </p:nvPicPr>
        <p:blipFill rotWithShape="1">
          <a:blip r:embed="rId3">
            <a:alphaModFix/>
          </a:blip>
          <a:srcRect l="26852" r="31059" b="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3dae40eebc2_2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3dae40eebc2_21_0"/>
          <p:cNvSpPr txBox="1"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"/>
              <a:buNone/>
            </a:pPr>
            <a:r>
              <a:rPr lang="en-US" sz="5000" b="1">
                <a:solidFill>
                  <a:schemeClr val="lt1"/>
                </a:solidFill>
              </a:rPr>
              <a:t>THANK YOU</a:t>
            </a:r>
            <a:endParaRPr/>
          </a:p>
        </p:txBody>
      </p:sp>
      <p:sp>
        <p:nvSpPr>
          <p:cNvPr id="453" name="Google Shape;453;g3dae40eebc2_21_0"/>
          <p:cNvSpPr txBox="1">
            <a:spLocks noGrp="1"/>
          </p:cNvSpPr>
          <p:nvPr>
            <p:ph type="body" idx="1"/>
          </p:nvPr>
        </p:nvSpPr>
        <p:spPr>
          <a:xfrm>
            <a:off x="728663" y="3902075"/>
            <a:ext cx="550544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 sz="6000" b="1">
                <a:solidFill>
                  <a:schemeClr val="lt1"/>
                </a:solidFill>
              </a:rPr>
              <a:t>Q &amp; A</a:t>
            </a:r>
            <a:endParaRPr sz="6000">
              <a:solidFill>
                <a:schemeClr val="lt1"/>
              </a:solidFill>
            </a:endParaRPr>
          </a:p>
        </p:txBody>
      </p:sp>
      <p:cxnSp>
        <p:nvCxnSpPr>
          <p:cNvPr id="454" name="Google Shape;454;g3dae40eebc2_21_0"/>
          <p:cNvCxnSpPr/>
          <p:nvPr/>
        </p:nvCxnSpPr>
        <p:spPr>
          <a:xfrm rot="10800000">
            <a:off x="128585" y="3681408"/>
            <a:ext cx="1193482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ae40eebc2_6_1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dae40eebc2_6_115"/>
          <p:cNvSpPr/>
          <p:nvPr/>
        </p:nvSpPr>
        <p:spPr>
          <a:xfrm>
            <a:off x="-1" y="0"/>
            <a:ext cx="4455673" cy="6858000"/>
          </a:xfrm>
          <a:custGeom>
            <a:avLst/>
            <a:gdLst/>
            <a:ahLst/>
            <a:cxnLst/>
            <a:rect l="l" t="t" r="r" b="b"/>
            <a:pathLst>
              <a:path w="4455673" h="6858000" extrusionOk="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5019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dae40eebc2_6_115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dae40eebc2_6_115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Iowa </a:t>
            </a: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Bridge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Data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3dae40eebc2_6_115"/>
          <p:cNvSpPr/>
          <p:nvPr/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dae40eebc2_6_115"/>
          <p:cNvSpPr/>
          <p:nvPr/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dae40eebc2_6_115"/>
          <p:cNvSpPr txBox="1"/>
          <p:nvPr/>
        </p:nvSpPr>
        <p:spPr>
          <a:xfrm>
            <a:off x="371101" y="2718050"/>
            <a:ext cx="39402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category does not indicate there is a safety issue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bridge will be closed upon finding it is unsafe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is on County bridges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dae40eebc2_6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3279" y="2164111"/>
            <a:ext cx="7369913" cy="28005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dae40eebc2_6_115"/>
          <p:cNvSpPr txBox="1"/>
          <p:nvPr/>
        </p:nvSpPr>
        <p:spPr>
          <a:xfrm>
            <a:off x="4665199" y="5054875"/>
            <a:ext cx="4617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Annual Bridge Report, Iowa Department of Transportation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dae40eebc2_6_115"/>
          <p:cNvSpPr/>
          <p:nvPr/>
        </p:nvSpPr>
        <p:spPr>
          <a:xfrm>
            <a:off x="10079675" y="3585600"/>
            <a:ext cx="304500" cy="276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ae40eebc2_6_1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3dae40eebc2_6_128" descr="Baltimore Key Bridge Search Suspended for Evening"/>
          <p:cNvPicPr preferRelativeResize="0"/>
          <p:nvPr/>
        </p:nvPicPr>
        <p:blipFill rotWithShape="1">
          <a:blip r:embed="rId3">
            <a:alphaModFix/>
          </a:blip>
          <a:srcRect l="23371" r="40964"/>
          <a:stretch/>
        </p:blipFill>
        <p:spPr>
          <a:xfrm>
            <a:off x="680483" y="685792"/>
            <a:ext cx="29313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dae40eebc2_6_128"/>
          <p:cNvSpPr txBox="1">
            <a:spLocks noGrp="1"/>
          </p:cNvSpPr>
          <p:nvPr>
            <p:ph type="title"/>
          </p:nvPr>
        </p:nvSpPr>
        <p:spPr>
          <a:xfrm>
            <a:off x="3624730" y="1014364"/>
            <a:ext cx="4968438" cy="49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Structural vs Design Issues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3dae40eebc2_6_128" descr="A rusty metal bridge over water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l="15621" r="5046"/>
          <a:stretch/>
        </p:blipFill>
        <p:spPr>
          <a:xfrm>
            <a:off x="8606117" y="685808"/>
            <a:ext cx="2905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dae40eebc2_6_128"/>
          <p:cNvSpPr txBox="1"/>
          <p:nvPr/>
        </p:nvSpPr>
        <p:spPr>
          <a:xfrm>
            <a:off x="8606117" y="243330"/>
            <a:ext cx="300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Structurally Deficient Bridge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dae40eebc2_6_128"/>
          <p:cNvSpPr txBox="1"/>
          <p:nvPr/>
        </p:nvSpPr>
        <p:spPr>
          <a:xfrm>
            <a:off x="809124" y="243325"/>
            <a:ext cx="290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Deficient Bridge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dae40eebc2_6_128"/>
          <p:cNvSpPr txBox="1"/>
          <p:nvPr/>
        </p:nvSpPr>
        <p:spPr>
          <a:xfrm>
            <a:off x="3714625" y="1586175"/>
            <a:ext cx="4794000" cy="4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Oswald"/>
              <a:buChar char="●"/>
            </a:pPr>
            <a:r>
              <a:rPr lang="en-US" sz="2200" b="1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Structural Deficiency</a:t>
            </a:r>
            <a:endParaRPr sz="2200" b="1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-US" sz="2200">
                <a:solidFill>
                  <a:srgbClr val="595959"/>
                </a:solidFill>
              </a:rPr>
              <a:t>physical deterioration </a:t>
            </a:r>
            <a:endParaRPr sz="2200">
              <a:solidFill>
                <a:srgbClr val="595959"/>
              </a:solidFill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-US" sz="2200">
                <a:solidFill>
                  <a:srgbClr val="595959"/>
                </a:solidFill>
              </a:rPr>
              <a:t>damage requiring maintenance.</a:t>
            </a:r>
            <a:endParaRPr sz="2200">
              <a:solidFill>
                <a:srgbClr val="595959"/>
              </a:solidFill>
            </a:endParaRPr>
          </a:p>
          <a:p>
            <a:pPr marL="9144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2200">
              <a:solidFill>
                <a:srgbClr val="595959"/>
              </a:solidFill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Oswald"/>
              <a:buChar char="●"/>
            </a:pPr>
            <a:r>
              <a:rPr lang="en-US" sz="2200" b="1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Functionally(Design) Deficiency: </a:t>
            </a:r>
            <a:endParaRPr sz="2200" b="1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-US" sz="2200">
                <a:solidFill>
                  <a:srgbClr val="595959"/>
                </a:solidFill>
              </a:rPr>
              <a:t>obsolete design </a:t>
            </a:r>
            <a:endParaRPr sz="2200">
              <a:solidFill>
                <a:srgbClr val="595959"/>
              </a:solidFill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-US" sz="2200">
                <a:solidFill>
                  <a:srgbClr val="595959"/>
                </a:solidFill>
              </a:rPr>
              <a:t>fails to meet current standards.</a:t>
            </a:r>
            <a:endParaRPr sz="2200">
              <a:solidFill>
                <a:schemeClr val="dk1"/>
              </a:solidFill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150" name="Google Shape;150;g3dae40eebc2_6_128"/>
          <p:cNvSpPr txBox="1"/>
          <p:nvPr/>
        </p:nvSpPr>
        <p:spPr>
          <a:xfrm>
            <a:off x="669850" y="6312850"/>
            <a:ext cx="29313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March 2024: Francis Scott Key Bridge (Baltimore, MD), collapse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1" name="Google Shape;151;g3dae40eebc2_6_128"/>
          <p:cNvSpPr txBox="1"/>
          <p:nvPr/>
        </p:nvSpPr>
        <p:spPr>
          <a:xfrm>
            <a:off x="8629775" y="6312850"/>
            <a:ext cx="3131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Skunk River Bridge (Damage from a tree fall.  Credit: Photo taken by Kevin Skow in Sept.2014)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e54c9c0c05_0_0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e54c9c0c05_0_0"/>
          <p:cNvSpPr txBox="1"/>
          <p:nvPr/>
        </p:nvSpPr>
        <p:spPr>
          <a:xfrm>
            <a:off x="1264300" y="6356325"/>
            <a:ext cx="4233600" cy="3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State Rankings | ARTBA Bridge Report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9" name="Google Shape;159;g3e54c9c0c05_0_0"/>
          <p:cNvSpPr txBox="1"/>
          <p:nvPr/>
        </p:nvSpPr>
        <p:spPr>
          <a:xfrm>
            <a:off x="1177325" y="571225"/>
            <a:ext cx="7133400" cy="79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lt1"/>
                </a:solidFill>
              </a:rPr>
              <a:t>Comparison of Deficient Bridges</a:t>
            </a:r>
            <a:r>
              <a:rPr lang="en-US" sz="3500" b="1">
                <a:solidFill>
                  <a:schemeClr val="dk1"/>
                </a:solidFill>
              </a:rPr>
              <a:t> </a:t>
            </a:r>
            <a:endParaRPr sz="35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ae40eebc2_6_1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dae40eebc2_6_144"/>
          <p:cNvSpPr/>
          <p:nvPr/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dae40eebc2_6_144"/>
          <p:cNvSpPr/>
          <p:nvPr/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rgbClr val="156082">
                  <a:alpha val="41176"/>
                </a:srgbClr>
              </a:gs>
              <a:gs pos="74000">
                <a:srgbClr val="43AFE2">
                  <a:alpha val="0"/>
                </a:srgbClr>
              </a:gs>
              <a:gs pos="100000">
                <a:srgbClr val="43AFE2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dae40eebc2_6_144"/>
          <p:cNvSpPr/>
          <p:nvPr/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137"/>
                </a:srgbClr>
              </a:gs>
              <a:gs pos="78000">
                <a:srgbClr val="156082">
                  <a:alpha val="14901"/>
                </a:srgbClr>
              </a:gs>
              <a:gs pos="100000">
                <a:srgbClr val="156082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dae40eebc2_6_144"/>
          <p:cNvSpPr txBox="1"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Nebraska County Bridge Match Program (CBMP)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dae40eebc2_6_144"/>
          <p:cNvSpPr txBox="1"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To improve and innovate local bridge infrastructure</a:t>
            </a:r>
            <a:endParaRPr/>
          </a:p>
        </p:txBody>
      </p:sp>
      <p:pic>
        <p:nvPicPr>
          <p:cNvPr id="171" name="Google Shape;171;g3dae40eebc2_6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4556" y="1966293"/>
            <a:ext cx="7742886" cy="445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ae40eebc2_4_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dae40eebc2_4_3"/>
          <p:cNvSpPr/>
          <p:nvPr/>
        </p:nvSpPr>
        <p:spPr>
          <a:xfrm flipH="1">
            <a:off x="0" y="0"/>
            <a:ext cx="12192000" cy="1575900"/>
          </a:xfrm>
          <a:prstGeom prst="rect">
            <a:avLst/>
          </a:prstGeom>
          <a:gradFill>
            <a:gsLst>
              <a:gs pos="0">
                <a:srgbClr val="000000">
                  <a:alpha val="96078"/>
                </a:srgbClr>
              </a:gs>
              <a:gs pos="100000">
                <a:srgbClr val="0F4861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dae40eebc2_4_3"/>
          <p:cNvSpPr/>
          <p:nvPr/>
        </p:nvSpPr>
        <p:spPr>
          <a:xfrm rot="10800000" flipH="1">
            <a:off x="8128857" y="-88"/>
            <a:ext cx="4063200" cy="1576500"/>
          </a:xfrm>
          <a:prstGeom prst="rect">
            <a:avLst/>
          </a:prstGeom>
          <a:gradFill>
            <a:gsLst>
              <a:gs pos="0">
                <a:srgbClr val="0A3041">
                  <a:alpha val="67843"/>
                </a:srgbClr>
              </a:gs>
              <a:gs pos="19000">
                <a:srgbClr val="0A3041">
                  <a:alpha val="67843"/>
                </a:srgbClr>
              </a:gs>
              <a:gs pos="100000">
                <a:srgbClr val="156082">
                  <a:alpha val="78823"/>
                </a:srgbClr>
              </a:gs>
            </a:gsLst>
            <a:lin ang="1920016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dae40eebc2_4_3"/>
          <p:cNvSpPr/>
          <p:nvPr/>
        </p:nvSpPr>
        <p:spPr>
          <a:xfrm rot="5400000">
            <a:off x="5307751" y="-5307750"/>
            <a:ext cx="1576500" cy="12192000"/>
          </a:xfrm>
          <a:prstGeom prst="rect">
            <a:avLst/>
          </a:prstGeom>
          <a:gradFill>
            <a:gsLst>
              <a:gs pos="0">
                <a:srgbClr val="156082">
                  <a:alpha val="0"/>
                </a:srgbClr>
              </a:gs>
              <a:gs pos="23000">
                <a:srgbClr val="156082">
                  <a:alpha val="0"/>
                </a:srgbClr>
              </a:gs>
              <a:gs pos="99000">
                <a:srgbClr val="000000">
                  <a:alpha val="74117"/>
                </a:srgbClr>
              </a:gs>
              <a:gs pos="100000">
                <a:srgbClr val="000000">
                  <a:alpha val="74117"/>
                </a:srgbClr>
              </a:gs>
            </a:gsLst>
            <a:lin ang="203999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dae40eebc2_4_3"/>
          <p:cNvSpPr txBox="1">
            <a:spLocks noGrp="1"/>
          </p:cNvSpPr>
          <p:nvPr>
            <p:ph type="title"/>
          </p:nvPr>
        </p:nvSpPr>
        <p:spPr>
          <a:xfrm>
            <a:off x="509016" y="509334"/>
            <a:ext cx="100440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 Nebraska Bridge Report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g3dae40eebc2_4_3"/>
          <p:cNvGraphicFramePr/>
          <p:nvPr>
            <p:extLst>
              <p:ext uri="{D42A27DB-BD31-4B8C-83A1-F6EECF244321}">
                <p14:modId xmlns:p14="http://schemas.microsoft.com/office/powerpoint/2010/main" val="556000691"/>
              </p:ext>
            </p:extLst>
          </p:nvPr>
        </p:nvGraphicFramePr>
        <p:xfrm>
          <a:off x="509016" y="2077086"/>
          <a:ext cx="10515600" cy="1928125"/>
        </p:xfrm>
        <a:graphic>
          <a:graphicData uri="http://schemas.openxmlformats.org/drawingml/2006/table">
            <a:tbl>
              <a:tblPr>
                <a:noFill/>
                <a:tableStyleId>{8808FCEE-A3D5-4AA2-8079-A3B16FAE8EAA}</a:tableStyleId>
              </a:tblPr>
              <a:tblGrid>
                <a:gridCol w="284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Asset Owner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Good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Fair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Poor (%)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Total Assets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17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State Maintained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69.1%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27.9%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B556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2.5%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3,542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County Secondary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47.4%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34.9%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accen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7.9%</a:t>
                      </a:r>
                      <a:endParaRPr sz="1200" u="none" strike="noStrike" cap="none" dirty="0">
                        <a:solidFill>
                          <a:schemeClr val="accent2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bg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11,218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76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City Municipal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53.4%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41.1%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B91C1C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4.1%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513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F172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Weighted Average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52.6%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33.5%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B91C1C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6.5%</a:t>
                      </a:r>
                      <a:endParaRPr sz="1200" u="none" strike="noStrike" cap="none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334155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15,273</a:t>
                      </a:r>
                      <a:endParaRPr sz="1200" u="none" strike="noStrike" cap="none" dirty="0"/>
                    </a:p>
                  </a:txBody>
                  <a:tcPr marL="65850" marR="65850" marT="28225" marB="282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" name="Google Shape;182;g3dae40eebc2_4_3"/>
          <p:cNvSpPr/>
          <p:nvPr/>
        </p:nvSpPr>
        <p:spPr>
          <a:xfrm>
            <a:off x="509016" y="207676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e74d2661e6_3_15" descr="Beautify as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1281</Words>
  <Application>Microsoft Office PowerPoint</Application>
  <PresentationFormat>Widescreen</PresentationFormat>
  <Paragraphs>291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Merriweather</vt:lpstr>
      <vt:lpstr>DM Sans</vt:lpstr>
      <vt:lpstr>Arial</vt:lpstr>
      <vt:lpstr>Calibri</vt:lpstr>
      <vt:lpstr>Play</vt:lpstr>
      <vt:lpstr>Oswald</vt:lpstr>
      <vt:lpstr>Office Theme</vt:lpstr>
      <vt:lpstr>PowerPoint Presentation</vt:lpstr>
      <vt:lpstr>Presenters</vt:lpstr>
      <vt:lpstr>Iowa's Bridge Infrastructure</vt:lpstr>
      <vt:lpstr>Iowa Bridge Data</vt:lpstr>
      <vt:lpstr>Structural vs Design Issues</vt:lpstr>
      <vt:lpstr>PowerPoint Presentation</vt:lpstr>
      <vt:lpstr>The Nebraska County Bridge Match Program (CBMP)</vt:lpstr>
      <vt:lpstr>2025 Nebraska Bridge Report</vt:lpstr>
      <vt:lpstr>PowerPoint Presentation</vt:lpstr>
      <vt:lpstr>CBMP Eligibility &amp; Process  </vt:lpstr>
      <vt:lpstr>CBMP Takeaways</vt:lpstr>
      <vt:lpstr>Missouri Regional Highway Bridge Program (HBP) </vt:lpstr>
      <vt:lpstr>2025 Missouri Bridge Report</vt:lpstr>
      <vt:lpstr>Missouri’s Bridge Program</vt:lpstr>
      <vt:lpstr>HBP Selection &amp; Criteria </vt:lpstr>
      <vt:lpstr>HBP Trends &amp; Success </vt:lpstr>
      <vt:lpstr>The Kansas Local Bridge Improvement Program (KLBIP)</vt:lpstr>
      <vt:lpstr>2025 Kansas Bridge Report</vt:lpstr>
      <vt:lpstr>PowerPoint Presentation</vt:lpstr>
      <vt:lpstr>KLBIP Sliding-Scale Match</vt:lpstr>
      <vt:lpstr>PowerPoint Presentation</vt:lpstr>
      <vt:lpstr>The Big Takeaway: Proof of Success</vt:lpstr>
      <vt:lpstr>Iowa Bridge Programs</vt:lpstr>
      <vt:lpstr>Comparative Funding Analysis </vt:lpstr>
      <vt:lpstr>How does Iowa innovate?</vt:lpstr>
      <vt:lpstr>PowerPoint Presentation</vt:lpstr>
      <vt:lpstr> Strategic Recommendations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Alghalibi, Zahrah</dc:creator>
  <cp:lastModifiedBy>Alghalibi, Zahrah</cp:lastModifiedBy>
  <cp:revision>2</cp:revision>
  <dcterms:created xsi:type="dcterms:W3CDTF">2026-03-31T21:18:09Z</dcterms:created>
  <dcterms:modified xsi:type="dcterms:W3CDTF">2026-06-02T18:08:03Z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2026-03-31T22:11:12Z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01ac1edd-0550-491f-a899-dd95051892d3</vt:lpwstr>
  </property>
  <property fmtid="{D5CDD505-2E9C-101B-9397-08002B2CF9AE}" pid="8" name="MSIP_Label_0faac733-ded1-41e0-8ea6-961193f81247_ContentBits">
    <vt:lpwstr>0</vt:lpwstr>
  </property>
  <property fmtid="{D5CDD505-2E9C-101B-9397-08002B2CF9AE}" pid="9" name="MSIP_Label_0faac733-ded1-41e0-8ea6-961193f81247_Tag">
    <vt:lpwstr>10, 3, 0, 1</vt:lpwstr>
  </property>
</Properties>
</file>